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9"/>
  </p:notesMasterIdLst>
  <p:sldIdLst>
    <p:sldId id="314" r:id="rId5"/>
    <p:sldId id="545" r:id="rId6"/>
    <p:sldId id="554" r:id="rId7"/>
    <p:sldId id="556" r:id="rId8"/>
    <p:sldId id="319" r:id="rId9"/>
    <p:sldId id="410" r:id="rId10"/>
    <p:sldId id="573" r:id="rId11"/>
    <p:sldId id="428" r:id="rId12"/>
    <p:sldId id="316" r:id="rId13"/>
    <p:sldId id="437" r:id="rId14"/>
    <p:sldId id="557" r:id="rId15"/>
    <p:sldId id="320" r:id="rId16"/>
    <p:sldId id="569" r:id="rId17"/>
    <p:sldId id="570" r:id="rId18"/>
    <p:sldId id="571" r:id="rId19"/>
    <p:sldId id="572" r:id="rId20"/>
    <p:sldId id="574" r:id="rId21"/>
    <p:sldId id="575" r:id="rId22"/>
    <p:sldId id="498" r:id="rId23"/>
    <p:sldId id="500" r:id="rId24"/>
    <p:sldId id="417" r:id="rId25"/>
    <p:sldId id="503" r:id="rId26"/>
    <p:sldId id="422" r:id="rId27"/>
    <p:sldId id="423" r:id="rId28"/>
    <p:sldId id="519" r:id="rId29"/>
    <p:sldId id="576" r:id="rId30"/>
    <p:sldId id="520" r:id="rId31"/>
    <p:sldId id="518" r:id="rId32"/>
    <p:sldId id="345" r:id="rId33"/>
    <p:sldId id="341" r:id="rId34"/>
    <p:sldId id="543" r:id="rId35"/>
    <p:sldId id="409" r:id="rId36"/>
    <p:sldId id="544" r:id="rId37"/>
    <p:sldId id="558" r:id="rId38"/>
    <p:sldId id="560" r:id="rId39"/>
    <p:sldId id="563" r:id="rId40"/>
    <p:sldId id="564" r:id="rId41"/>
    <p:sldId id="506" r:id="rId42"/>
    <p:sldId id="464" r:id="rId43"/>
    <p:sldId id="528" r:id="rId44"/>
    <p:sldId id="578" r:id="rId45"/>
    <p:sldId id="577" r:id="rId46"/>
    <p:sldId id="471" r:id="rId47"/>
    <p:sldId id="509" r:id="rId48"/>
    <p:sldId id="510" r:id="rId49"/>
    <p:sldId id="474" r:id="rId50"/>
    <p:sldId id="532" r:id="rId51"/>
    <p:sldId id="533" r:id="rId52"/>
    <p:sldId id="476" r:id="rId53"/>
    <p:sldId id="487" r:id="rId54"/>
    <p:sldId id="541" r:id="rId55"/>
    <p:sldId id="536" r:id="rId56"/>
    <p:sldId id="579" r:id="rId57"/>
    <p:sldId id="550" r:id="rId5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554"/>
            <p14:sldId id="556"/>
            <p14:sldId id="319"/>
            <p14:sldId id="410"/>
          </p14:sldIdLst>
        </p14:section>
        <p14:section name="Solution" id="{3814ADEA-866D-4944-BA8A-AF26FCB04961}">
          <p14:sldIdLst>
            <p14:sldId id="573"/>
            <p14:sldId id="428"/>
            <p14:sldId id="316"/>
            <p14:sldId id="437"/>
            <p14:sldId id="557"/>
            <p14:sldId id="320"/>
            <p14:sldId id="569"/>
            <p14:sldId id="570"/>
            <p14:sldId id="571"/>
            <p14:sldId id="572"/>
          </p14:sldIdLst>
        </p14:section>
        <p14:section name="Data" id="{5C431F36-3D7F-4BFB-A2C6-90614511EFFF}">
          <p14:sldIdLst>
            <p14:sldId id="574"/>
            <p14:sldId id="575"/>
            <p14:sldId id="498"/>
            <p14:sldId id="500"/>
            <p14:sldId id="417"/>
            <p14:sldId id="503"/>
            <p14:sldId id="422"/>
            <p14:sldId id="423"/>
            <p14:sldId id="519"/>
            <p14:sldId id="576"/>
            <p14:sldId id="520"/>
            <p14:sldId id="518"/>
            <p14:sldId id="345"/>
            <p14:sldId id="341"/>
            <p14:sldId id="543"/>
            <p14:sldId id="409"/>
            <p14:sldId id="544"/>
            <p14:sldId id="558"/>
            <p14:sldId id="560"/>
            <p14:sldId id="563"/>
            <p14:sldId id="564"/>
          </p14:sldIdLst>
        </p14:section>
        <p14:section name="Verification" id="{4373B73A-00B1-47AF-B80F-FDCA870E2926}">
          <p14:sldIdLst>
            <p14:sldId id="506"/>
            <p14:sldId id="464"/>
            <p14:sldId id="528"/>
            <p14:sldId id="578"/>
            <p14:sldId id="577"/>
            <p14:sldId id="471"/>
            <p14:sldId id="509"/>
            <p14:sldId id="510"/>
            <p14:sldId id="474"/>
            <p14:sldId id="532"/>
            <p14:sldId id="533"/>
            <p14:sldId id="476"/>
            <p14:sldId id="487"/>
            <p14:sldId id="541"/>
            <p14:sldId id="536"/>
            <p14:sldId id="579"/>
          </p14:sldIdLst>
        </p14:section>
        <p14:section name="Plan" id="{56AF185C-D41C-4D60-84C7-E325B90F5196}">
          <p14:sldIdLst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1327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4" Type="http://schemas.openxmlformats.org/officeDocument/2006/relationships/image" Target="../media/image9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8138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311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67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9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901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715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400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594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76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746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332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531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02/06/2019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37.wmf"/><Relationship Id="rId4" Type="http://schemas.openxmlformats.org/officeDocument/2006/relationships/image" Target="../media/image38.png"/><Relationship Id="rId9" Type="http://schemas.openxmlformats.org/officeDocument/2006/relationships/oleObject" Target="../embeddings/oleObject1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22.bin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1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4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2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24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25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6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5.emf"/><Relationship Id="rId5" Type="http://schemas.openxmlformats.org/officeDocument/2006/relationships/image" Target="../media/image64.wmf"/><Relationship Id="rId10" Type="http://schemas.openxmlformats.org/officeDocument/2006/relationships/image" Target="../media/image69.e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6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73.png"/><Relationship Id="rId4" Type="http://schemas.openxmlformats.org/officeDocument/2006/relationships/image" Target="../media/image7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7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2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8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image" Target="../media/image93.emf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9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91.wmf"/><Relationship Id="rId4" Type="http://schemas.openxmlformats.org/officeDocument/2006/relationships/image" Target="../media/image94.emf"/><Relationship Id="rId9" Type="http://schemas.openxmlformats.org/officeDocument/2006/relationships/oleObject" Target="../embeddings/oleObject32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9.wmf"/><Relationship Id="rId4" Type="http://schemas.openxmlformats.org/officeDocument/2006/relationships/image" Target="../media/image12.png"/><Relationship Id="rId9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6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5.w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11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1095" y="1579684"/>
            <a:ext cx="5359857" cy="401989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29882"/>
              </p:ext>
            </p:extLst>
          </p:nvPr>
        </p:nvGraphicFramePr>
        <p:xfrm>
          <a:off x="7714356" y="5599577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" name="Equation" r:id="rId7" imgW="3593880" imgH="444240" progId="Equation.DSMT4">
                  <p:embed/>
                </p:oleObj>
              </mc:Choice>
              <mc:Fallback>
                <p:oleObj name="Equation" r:id="rId7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14356" y="5599577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7545154" y="1188586"/>
            <a:ext cx="1465466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10600" y="4603898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45154" y="1613318"/>
            <a:ext cx="2334101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After Consider </a:t>
            </a:r>
            <a:r>
              <a:rPr lang="en-US" altLang="zh-TW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8545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8760F35-09F2-1549-9899-B2AB1972A1B2}"/>
              </a:ext>
            </a:extLst>
          </p:cNvPr>
          <p:cNvCxnSpPr/>
          <p:nvPr/>
        </p:nvCxnSpPr>
        <p:spPr>
          <a:xfrm>
            <a:off x="8702998" y="4348716"/>
            <a:ext cx="0" cy="1066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5DE5CD4D-F281-7042-9525-7BD90F9FDD44}"/>
              </a:ext>
            </a:extLst>
          </p:cNvPr>
          <p:cNvCxnSpPr/>
          <p:nvPr/>
        </p:nvCxnSpPr>
        <p:spPr>
          <a:xfrm>
            <a:off x="9529763" y="4348716"/>
            <a:ext cx="0" cy="980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7E672EDB-562C-B049-8622-94E512049A2A}"/>
              </a:ext>
            </a:extLst>
          </p:cNvPr>
          <p:cNvCxnSpPr/>
          <p:nvPr/>
        </p:nvCxnSpPr>
        <p:spPr>
          <a:xfrm>
            <a:off x="8688711" y="4800600"/>
            <a:ext cx="8410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18CB68B-3C5B-BF45-9C63-8AAE5FD0445E}"/>
              </a:ext>
            </a:extLst>
          </p:cNvPr>
          <p:cNvSpPr txBox="1"/>
          <p:nvPr/>
        </p:nvSpPr>
        <p:spPr>
          <a:xfrm>
            <a:off x="8949186" y="4400518"/>
            <a:ext cx="33438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521566" y="2589623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315453" y="4486313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7793665" y="239232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7898579" y="258253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7990808" y="280333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080744" y="3006301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185658" y="3224763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8323521" y="34290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0718" y="1731756"/>
            <a:ext cx="6095238" cy="45714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" y="1733466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31" name="文字方塊 30"/>
          <p:cNvSpPr txBox="1"/>
          <p:nvPr/>
        </p:nvSpPr>
        <p:spPr>
          <a:xfrm>
            <a:off x="7032382" y="230789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936382" y="230789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290584" y="1791102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Multi-Cut-3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368139" y="1792526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272910" y="5910088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708872" y="5910088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0762EEB-D746-426A-B339-10C8496FD8C4}"/>
              </a:ext>
            </a:extLst>
          </p:cNvPr>
          <p:cNvSpPr txBox="1"/>
          <p:nvPr/>
        </p:nvSpPr>
        <p:spPr>
          <a:xfrm>
            <a:off x="1587527" y="6004357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97A6667-4FDD-4B02-B222-C2D3D7E73B73}"/>
              </a:ext>
            </a:extLst>
          </p:cNvPr>
          <p:cNvSpPr txBox="1"/>
          <p:nvPr/>
        </p:nvSpPr>
        <p:spPr>
          <a:xfrm>
            <a:off x="5061905" y="6021269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860006" y="3062295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53890" y="4818542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61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1536691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5" name="文字方塊 4"/>
          <p:cNvSpPr txBox="1"/>
          <p:nvPr/>
        </p:nvSpPr>
        <p:spPr>
          <a:xfrm>
            <a:off x="839788" y="711204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9788" y="1155582"/>
            <a:ext cx="1881284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9788" y="1599960"/>
            <a:ext cx="133466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351A6F-C48D-0646-81AB-0B2C40694337}"/>
              </a:ext>
            </a:extLst>
          </p:cNvPr>
          <p:cNvSpPr txBox="1"/>
          <p:nvPr/>
        </p:nvSpPr>
        <p:spPr>
          <a:xfrm>
            <a:off x="2379485" y="1847912"/>
            <a:ext cx="133626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562622" y="6108120"/>
            <a:ext cx="31700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多點斷筋梁鋼筋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/>
          <a:stretch/>
        </p:blipFill>
        <p:spPr>
          <a:xfrm>
            <a:off x="616688" y="1990630"/>
            <a:ext cx="5893966" cy="3900444"/>
          </a:xfrm>
          <a:custGeom>
            <a:avLst/>
            <a:gdLst>
              <a:gd name="connsiteX0" fmla="*/ 1403497 w 5893966"/>
              <a:gd name="connsiteY0" fmla="*/ 2592003 h 3900444"/>
              <a:gd name="connsiteX1" fmla="*/ 1095153 w 5893966"/>
              <a:gd name="connsiteY1" fmla="*/ 2953510 h 3900444"/>
              <a:gd name="connsiteX2" fmla="*/ 1403497 w 5893966"/>
              <a:gd name="connsiteY2" fmla="*/ 3315017 h 3900444"/>
              <a:gd name="connsiteX3" fmla="*/ 1711841 w 5893966"/>
              <a:gd name="connsiteY3" fmla="*/ 2953510 h 3900444"/>
              <a:gd name="connsiteX4" fmla="*/ 1403497 w 5893966"/>
              <a:gd name="connsiteY4" fmla="*/ 2592003 h 3900444"/>
              <a:gd name="connsiteX5" fmla="*/ 139106 w 5893966"/>
              <a:gd name="connsiteY5" fmla="*/ 0 h 3900444"/>
              <a:gd name="connsiteX6" fmla="*/ 5893966 w 5893966"/>
              <a:gd name="connsiteY6" fmla="*/ 0 h 3900444"/>
              <a:gd name="connsiteX7" fmla="*/ 5893966 w 5893966"/>
              <a:gd name="connsiteY7" fmla="*/ 3900444 h 3900444"/>
              <a:gd name="connsiteX8" fmla="*/ 668311 w 5893966"/>
              <a:gd name="connsiteY8" fmla="*/ 3900444 h 3900444"/>
              <a:gd name="connsiteX9" fmla="*/ 696883 w 5893966"/>
              <a:gd name="connsiteY9" fmla="*/ 3859769 h 3900444"/>
              <a:gd name="connsiteX10" fmla="*/ 733647 w 5893966"/>
              <a:gd name="connsiteY10" fmla="*/ 3719054 h 3900444"/>
              <a:gd name="connsiteX11" fmla="*/ 265814 w 5893966"/>
              <a:gd name="connsiteY11" fmla="*/ 3357547 h 3900444"/>
              <a:gd name="connsiteX12" fmla="*/ 4244 w 5893966"/>
              <a:gd name="connsiteY12" fmla="*/ 3419287 h 3900444"/>
              <a:gd name="connsiteX13" fmla="*/ 0 w 5893966"/>
              <a:gd name="connsiteY13" fmla="*/ 3421993 h 3900444"/>
              <a:gd name="connsiteX14" fmla="*/ 0 w 5893966"/>
              <a:gd name="connsiteY14" fmla="*/ 492863 h 3900444"/>
              <a:gd name="connsiteX15" fmla="*/ 6184 w 5893966"/>
              <a:gd name="connsiteY15" fmla="*/ 497795 h 3900444"/>
              <a:gd name="connsiteX16" fmla="*/ 31898 w 5893966"/>
              <a:gd name="connsiteY16" fmla="*/ 504455 h 3900444"/>
              <a:gd name="connsiteX17" fmla="*/ 159489 w 5893966"/>
              <a:gd name="connsiteY17" fmla="*/ 176629 h 3900444"/>
              <a:gd name="connsiteX18" fmla="*/ 149462 w 5893966"/>
              <a:gd name="connsiteY18" fmla="*/ 49025 h 390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893966" h="3900444">
                <a:moveTo>
                  <a:pt x="1403497" y="2592003"/>
                </a:moveTo>
                <a:cubicBezTo>
                  <a:pt x="1233203" y="2592003"/>
                  <a:pt x="1095153" y="2753855"/>
                  <a:pt x="1095153" y="2953510"/>
                </a:cubicBezTo>
                <a:cubicBezTo>
                  <a:pt x="1095153" y="3153165"/>
                  <a:pt x="1233203" y="3315017"/>
                  <a:pt x="1403497" y="3315017"/>
                </a:cubicBezTo>
                <a:cubicBezTo>
                  <a:pt x="1573791" y="3315017"/>
                  <a:pt x="1711841" y="3153165"/>
                  <a:pt x="1711841" y="2953510"/>
                </a:cubicBezTo>
                <a:cubicBezTo>
                  <a:pt x="1711841" y="2753855"/>
                  <a:pt x="1573791" y="2592003"/>
                  <a:pt x="1403497" y="2592003"/>
                </a:cubicBezTo>
                <a:close/>
                <a:moveTo>
                  <a:pt x="139106" y="0"/>
                </a:moveTo>
                <a:lnTo>
                  <a:pt x="5893966" y="0"/>
                </a:lnTo>
                <a:lnTo>
                  <a:pt x="5893966" y="3900444"/>
                </a:lnTo>
                <a:lnTo>
                  <a:pt x="668311" y="3900444"/>
                </a:lnTo>
                <a:lnTo>
                  <a:pt x="696883" y="3859769"/>
                </a:lnTo>
                <a:cubicBezTo>
                  <a:pt x="720556" y="3816519"/>
                  <a:pt x="733647" y="3768968"/>
                  <a:pt x="733647" y="3719054"/>
                </a:cubicBezTo>
                <a:cubicBezTo>
                  <a:pt x="733647" y="3519399"/>
                  <a:pt x="524191" y="3357547"/>
                  <a:pt x="265814" y="3357547"/>
                </a:cubicBezTo>
                <a:cubicBezTo>
                  <a:pt x="168923" y="3357547"/>
                  <a:pt x="78911" y="3380308"/>
                  <a:pt x="4244" y="3419287"/>
                </a:cubicBezTo>
                <a:lnTo>
                  <a:pt x="0" y="3421993"/>
                </a:lnTo>
                <a:lnTo>
                  <a:pt x="0" y="492863"/>
                </a:lnTo>
                <a:lnTo>
                  <a:pt x="6184" y="497795"/>
                </a:lnTo>
                <a:cubicBezTo>
                  <a:pt x="14490" y="502162"/>
                  <a:pt x="23090" y="504455"/>
                  <a:pt x="31898" y="504455"/>
                </a:cubicBezTo>
                <a:cubicBezTo>
                  <a:pt x="102365" y="504455"/>
                  <a:pt x="159489" y="357682"/>
                  <a:pt x="159489" y="176629"/>
                </a:cubicBezTo>
                <a:cubicBezTo>
                  <a:pt x="159489" y="131366"/>
                  <a:pt x="155919" y="88245"/>
                  <a:pt x="149462" y="49025"/>
                </a:cubicBezTo>
                <a:close/>
              </a:path>
            </a:pathLst>
          </a:cu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647277"/>
              </p:ext>
            </p:extLst>
          </p:nvPr>
        </p:nvGraphicFramePr>
        <p:xfrm>
          <a:off x="6872178" y="2495085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8" name="Equation" r:id="rId5" imgW="4559040" imgH="761760" progId="Equation.DSMT4">
                  <p:embed/>
                </p:oleObj>
              </mc:Choice>
              <mc:Fallback>
                <p:oleObj name="Equation" r:id="rId5" imgW="455904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72178" y="2495085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795311"/>
              </p:ext>
            </p:extLst>
          </p:nvPr>
        </p:nvGraphicFramePr>
        <p:xfrm>
          <a:off x="6872178" y="5084704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9" name="Equation" r:id="rId7" imgW="1422360" imgH="355320" progId="Equation.DSMT4">
                  <p:embed/>
                </p:oleObj>
              </mc:Choice>
              <mc:Fallback>
                <p:oleObj name="Equation" r:id="rId7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72178" y="5084704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032281"/>
              </p:ext>
            </p:extLst>
          </p:nvPr>
        </p:nvGraphicFramePr>
        <p:xfrm>
          <a:off x="6872178" y="4005794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0" name="Equation" r:id="rId9" imgW="469800" imgH="330120" progId="Equation.DSMT4">
                  <p:embed/>
                </p:oleObj>
              </mc:Choice>
              <mc:Fallback>
                <p:oleObj name="Equation" r:id="rId9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72178" y="4005794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344" y="1731756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/>
          </p:nvPr>
        </p:nvGraphicFramePr>
        <p:xfrm>
          <a:off x="8648700" y="4931559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5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48700" y="4931559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/>
          </p:nvPr>
        </p:nvGraphicFramePr>
        <p:xfrm>
          <a:off x="8648700" y="2217695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6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48700" y="2217695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/>
          </p:nvPr>
        </p:nvGraphicFramePr>
        <p:xfrm>
          <a:off x="7295145" y="4448959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7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95145" y="4448959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/>
          </p:nvPr>
        </p:nvGraphicFramePr>
        <p:xfrm>
          <a:off x="1445726" y="2888207"/>
          <a:ext cx="13335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8" name="Equation" r:id="rId11" imgW="1333440" imgH="1054080" progId="Equation.DSMT4">
                  <p:embed/>
                </p:oleObj>
              </mc:Choice>
              <mc:Fallback>
                <p:oleObj name="Equation" r:id="rId11" imgW="133344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5726" y="2888207"/>
                        <a:ext cx="13335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3948936" y="2344829"/>
            <a:ext cx="5443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Vu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7208880" y="4277316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937726" y="5058559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9" name="Equation" r:id="rId13" imgW="3682800" imgH="685800" progId="Equation.DSMT4">
                  <p:embed/>
                </p:oleObj>
              </mc:Choice>
              <mc:Fallback>
                <p:oleObj name="Equation" r:id="rId13" imgW="3682800" imgH="6858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37726" y="5058559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線單箭頭接點 12"/>
          <p:cNvCxnSpPr/>
          <p:nvPr/>
        </p:nvCxnSpPr>
        <p:spPr>
          <a:xfrm>
            <a:off x="3817088" y="485898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948936" y="2718130"/>
            <a:ext cx="50783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Vs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31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4" name="圖片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8861" y="3439633"/>
            <a:ext cx="5250746" cy="17630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159118" y="1823556"/>
            <a:ext cx="134402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75990" y="1856446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>
                <a:solidFill>
                  <a:schemeClr val="accent3"/>
                </a:solidFill>
              </a:rPr>
              <a:t>- Demand</a:t>
            </a:r>
            <a:endParaRPr lang="zh-TW" altLang="en-US" dirty="0">
              <a:solidFill>
                <a:schemeClr val="accent3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294750" y="1824547"/>
            <a:ext cx="153279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Vc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615665" y="2410827"/>
            <a:ext cx="2657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梁剪力鋼筋配置示意圖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54588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 smtClean="0"/>
              <a:t>Method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411365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Multi-Cut-2 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20097" y="1362131"/>
            <a:ext cx="154946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0097" y="1751033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43869" y="2477354"/>
            <a:ext cx="2003736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82439" y="4590902"/>
            <a:ext cx="182998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6907032" y="1749505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6907032" y="859101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6907032" y="1341342"/>
            <a:ext cx="15494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733607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636845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60512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0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860005" y="272633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657474" y="464404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48986" y="2477353"/>
            <a:ext cx="329609" cy="126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742129" y="3193257"/>
            <a:ext cx="648000" cy="54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951996" y="4769484"/>
            <a:ext cx="758422" cy="3356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040372" y="5041935"/>
            <a:ext cx="352474" cy="58268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9452345" y="2477353"/>
            <a:ext cx="522393" cy="16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1742935" y="5126411"/>
            <a:ext cx="100933" cy="508846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8499027" y="4871988"/>
            <a:ext cx="1437346" cy="35923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9012873" y="2632951"/>
            <a:ext cx="439472" cy="634736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955056" y="5269467"/>
            <a:ext cx="120838" cy="35515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900692" y="2491342"/>
            <a:ext cx="112181" cy="11363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8521596" y="5226937"/>
            <a:ext cx="45719" cy="280728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54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619" y="3429000"/>
            <a:ext cx="4575618" cy="343171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367289"/>
              </p:ext>
            </p:extLst>
          </p:nvPr>
        </p:nvGraphicFramePr>
        <p:xfrm>
          <a:off x="7545774" y="3635515"/>
          <a:ext cx="4305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4" name="Equation" r:id="rId5" imgW="4305240" imgH="520560" progId="Equation.DSMT4">
                  <p:embed/>
                </p:oleObj>
              </mc:Choice>
              <mc:Fallback>
                <p:oleObj name="Equation" r:id="rId5" imgW="4305240" imgH="52056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5774" y="3635515"/>
                        <a:ext cx="4305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822035" y="2723805"/>
            <a:ext cx="4738220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Development Length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5018563" y="4193282"/>
            <a:ext cx="39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061018" y="3449924"/>
            <a:ext cx="35362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5018563" y="3724897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414563" y="3728257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545774" y="437568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320775" y="3724897"/>
            <a:ext cx="0" cy="11266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619" y="518"/>
            <a:ext cx="4576381" cy="3432287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47347" y="436613"/>
            <a:ext cx="1881284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47347" y="885682"/>
            <a:ext cx="151900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47347" y="3867724"/>
            <a:ext cx="1881284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47347" y="4316793"/>
            <a:ext cx="151900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4795283" y="875924"/>
            <a:ext cx="612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4981881" y="251301"/>
            <a:ext cx="35362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4805911" y="407539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414563" y="410899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 smtClean="0"/>
              <a:t>Method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31755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Moment </a:t>
            </a:r>
            <a:r>
              <a:rPr lang="en-US" altLang="zh-TW" dirty="0">
                <a:solidFill>
                  <a:schemeClr val="accent1"/>
                </a:solidFill>
              </a:rPr>
              <a:t>Decay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5" cy="773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95942" y="1731755"/>
            <a:ext cx="25016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Moment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31755"/>
            <a:ext cx="6096000" cy="4572001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H="1">
            <a:off x="10687485" y="3031940"/>
            <a:ext cx="467834" cy="623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891180" y="1679161"/>
            <a:ext cx="25016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Moment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971994" y="322166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475325" y="380375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0" cy="144071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6334666" y="1755017"/>
            <a:ext cx="5008501" cy="3752000"/>
            <a:chOff x="3591749" y="1553000"/>
            <a:chExt cx="5008501" cy="375200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1074243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8099749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271805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Decay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𝐿𝑎𝑡𝑒𝑟𝑎𝑙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7548770" y="4875567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320775" y="3794177"/>
            <a:ext cx="0" cy="2372707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433579" y="1755017"/>
            <a:ext cx="5008501" cy="3752000"/>
            <a:chOff x="3591749" y="1553000"/>
            <a:chExt cx="5008501" cy="37520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5173156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2198662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48770" y="5596093"/>
            <a:ext cx="170931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Story Height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79" y="3429000"/>
            <a:ext cx="4377394" cy="14898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2484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079" y="1781577"/>
            <a:ext cx="4227882" cy="143000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H="1">
            <a:off x="11424734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56426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424734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56426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079" y="5567853"/>
            <a:ext cx="9614458" cy="7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55930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5593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9827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94.8%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880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88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777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BC6803-444F-478C-A03C-8AD6667285CB}"/>
              </a:ext>
            </a:extLst>
          </p:cNvPr>
          <p:cNvCxnSpPr/>
          <p:nvPr/>
        </p:nvCxnSpPr>
        <p:spPr>
          <a:xfrm>
            <a:off x="8148021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5226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93.6%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366048"/>
              </p:ext>
            </p:extLst>
          </p:nvPr>
        </p:nvGraphicFramePr>
        <p:xfrm>
          <a:off x="2501370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4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1370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12800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361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36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2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085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543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94.8%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6AA1B0B-D45D-4195-A840-EA51BADF819B}"/>
              </a:ext>
            </a:extLst>
          </p:cNvPr>
          <p:cNvCxnSpPr/>
          <p:nvPr/>
        </p:nvCxnSpPr>
        <p:spPr>
          <a:xfrm flipV="1">
            <a:off x="9455971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9D11C2F-CC24-4BC4-871C-39A8B85BC69C}"/>
              </a:ext>
            </a:extLst>
          </p:cNvPr>
          <p:cNvCxnSpPr/>
          <p:nvPr/>
        </p:nvCxnSpPr>
        <p:spPr>
          <a:xfrm flipV="1">
            <a:off x="5090160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D58E44A-CFB8-4DF4-B850-439223355DE0}"/>
              </a:ext>
            </a:extLst>
          </p:cNvPr>
          <p:cNvCxnSpPr/>
          <p:nvPr/>
        </p:nvCxnSpPr>
        <p:spPr>
          <a:xfrm flipV="1">
            <a:off x="5070437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AA2A3E9-DAC8-410D-8543-5EFB8F6977F5}"/>
              </a:ext>
            </a:extLst>
          </p:cNvPr>
          <p:cNvCxnSpPr/>
          <p:nvPr/>
        </p:nvCxnSpPr>
        <p:spPr>
          <a:xfrm flipV="1">
            <a:off x="7211209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516100"/>
              </p:ext>
            </p:extLst>
          </p:nvPr>
        </p:nvGraphicFramePr>
        <p:xfrm>
          <a:off x="2501370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5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1370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83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66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96.5%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Bottom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91.9%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96.1%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94.6%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B8C689-2C27-45DE-8D4B-30A5CCB3E843}"/>
              </a:ext>
            </a:extLst>
          </p:cNvPr>
          <p:cNvCxnSpPr/>
          <p:nvPr/>
        </p:nvCxnSpPr>
        <p:spPr>
          <a:xfrm flipV="1">
            <a:off x="7196865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3C98247-F91E-4BD8-A1B9-6E40D87F6628}"/>
              </a:ext>
            </a:extLst>
          </p:cNvPr>
          <p:cNvCxnSpPr/>
          <p:nvPr/>
        </p:nvCxnSpPr>
        <p:spPr>
          <a:xfrm flipV="1">
            <a:off x="7177142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167721"/>
              </p:ext>
            </p:extLst>
          </p:nvPr>
        </p:nvGraphicFramePr>
        <p:xfrm>
          <a:off x="4657777" y="920506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4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22" name="物件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7777" y="920506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389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452" y="1731756"/>
            <a:ext cx="6095238" cy="45714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9786" y="1731756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4C61A08-FCDB-4213-B409-451BFB423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Why?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2216044" y="6312962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16186" y="6316314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368F04-8D51-41AC-9018-FD57E36DF05A}"/>
              </a:ext>
            </a:extLst>
          </p:cNvPr>
          <p:cNvSpPr txBox="1"/>
          <p:nvPr/>
        </p:nvSpPr>
        <p:spPr>
          <a:xfrm>
            <a:off x="1844243" y="4385699"/>
            <a:ext cx="2395849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Small Gravity 89%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8C5803-08DB-480A-AA5E-BDEDFDE10937}"/>
              </a:ext>
            </a:extLst>
          </p:cNvPr>
          <p:cNvSpPr txBox="1"/>
          <p:nvPr/>
        </p:nvSpPr>
        <p:spPr>
          <a:xfrm>
            <a:off x="7951908" y="4385699"/>
            <a:ext cx="2429768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 Gravity 99%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653806" y="443975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764724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210929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489493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79069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125274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403838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9788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6943726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467293" y="5373560"/>
            <a:ext cx="915279" cy="24043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855317" y="5371777"/>
            <a:ext cx="915279" cy="11462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0291559" y="5493775"/>
            <a:ext cx="192143" cy="12021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7427740" y="567838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655742" y="551135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877827" y="5674096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256150" y="566346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383956" y="55323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735512" y="5371342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38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561738"/>
              </p:ext>
            </p:extLst>
          </p:nvPr>
        </p:nvGraphicFramePr>
        <p:xfrm>
          <a:off x="4830763" y="915988"/>
          <a:ext cx="2070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6" name="Equation" r:id="rId4" imgW="2070000" imgH="609480" progId="Equation.DSMT4">
                  <p:embed/>
                </p:oleObj>
              </mc:Choice>
              <mc:Fallback>
                <p:oleObj name="Equation" r:id="rId4" imgW="207000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0763" y="915988"/>
                        <a:ext cx="20701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415" y="4814282"/>
            <a:ext cx="4829138" cy="49573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683204" y="4681573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sp>
        <p:nvSpPr>
          <p:cNvPr id="12" name="文字方塊 11"/>
          <p:cNvSpPr txBox="1"/>
          <p:nvPr/>
        </p:nvSpPr>
        <p:spPr>
          <a:xfrm>
            <a:off x="8687553" y="1868645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87553" y="2814398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683205" y="3739354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4061BCA-2803-4D6F-9569-CB44B0447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415" y="1970462"/>
            <a:ext cx="4825763" cy="527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F1C7A2D-0EF2-4F4C-9AC8-514F9FD03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415" y="2908614"/>
            <a:ext cx="4825763" cy="5274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2745C8C-106E-41B6-91E4-B9CE7C6FC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7881" y="3842117"/>
            <a:ext cx="4825763" cy="5274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0236F7-8FAF-41B1-81A7-5D59B1694F73}"/>
              </a:ext>
            </a:extLst>
          </p:cNvPr>
          <p:cNvSpPr txBox="1"/>
          <p:nvPr/>
        </p:nvSpPr>
        <p:spPr>
          <a:xfrm>
            <a:off x="8670941" y="5611796"/>
            <a:ext cx="1727396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Unlimited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63C030CC-7848-4B1D-BC02-D6370FA010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9367" y="5716107"/>
            <a:ext cx="4825763" cy="5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" y="1528826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4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5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2360250" y="1559049"/>
            <a:ext cx="1374735" cy="428066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梁用鋼量圖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39788" y="1132477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39788" y="1559902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0" name="物件 29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213896"/>
              </p:ext>
            </p:extLst>
          </p:nvPr>
        </p:nvGraphicFramePr>
        <p:xfrm>
          <a:off x="2322131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6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421165"/>
              </p:ext>
            </p:extLst>
          </p:nvPr>
        </p:nvGraphicFramePr>
        <p:xfrm>
          <a:off x="1749993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7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1033687" y="259851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766969" y="3748792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354590" y="2272393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33687" y="4469357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695278" y="498846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489497" y="4673237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54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463361" y="1948741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626867" y="3384790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101.3%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98.5%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4F5D72-4B41-466B-B2EE-475566E4E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38" y="2728585"/>
            <a:ext cx="4923450" cy="3574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1C47507-996F-4AC9-B443-94462EBF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38" y="2001093"/>
            <a:ext cx="4923450" cy="5274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031" y="2888076"/>
            <a:ext cx="6098970" cy="27046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69041" y="2728584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69041" y="4762799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522945" y="2728583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522945" y="4762798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714119"/>
              </p:ext>
            </p:extLst>
          </p:nvPr>
        </p:nvGraphicFramePr>
        <p:xfrm>
          <a:off x="3938184" y="909287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0" name="Equation" r:id="rId6" imgW="2412720" imgH="609480" progId="Equation.DSMT4">
                  <p:embed/>
                </p:oleObj>
              </mc:Choice>
              <mc:Fallback>
                <p:oleObj name="Equation" r:id="rId6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8184" y="909287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9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8089" y="1948741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93.4%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27856" y="3384790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654868-360A-4B3E-A141-9C033BBA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960716"/>
            <a:ext cx="4800507" cy="3346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A0811C-5F27-43E1-B2D7-AE21F6A5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2001094"/>
            <a:ext cx="4800507" cy="486200"/>
          </a:xfrm>
          <a:prstGeom prst="rect">
            <a:avLst/>
          </a:prstGeom>
        </p:spPr>
      </p:pic>
      <p:graphicFrame>
        <p:nvGraphicFramePr>
          <p:cNvPr id="36" name="物件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24842"/>
              </p:ext>
            </p:extLst>
          </p:nvPr>
        </p:nvGraphicFramePr>
        <p:xfrm>
          <a:off x="4661198" y="918072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4" name="Equation" r:id="rId5" imgW="2412720" imgH="609480" progId="Equation.DSMT4">
                  <p:embed/>
                </p:oleObj>
              </mc:Choice>
              <mc:Fallback>
                <p:oleObj name="Equation" r:id="rId5" imgW="2412720" imgH="60948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1198" y="918072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圖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894361"/>
            <a:ext cx="6096214" cy="27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10"/>
            <a:ext cx="273626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317646" y="5844799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2929883" y="5096003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7081284" y="4147802"/>
            <a:ext cx="0" cy="711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3730573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</m:t>
                          </m:r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</m:t>
                          </m:r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3730573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926037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28024" y="5841520"/>
            <a:ext cx="35981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台北市公共工程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809866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545768" y="5131776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</p:spTree>
    <p:extLst>
      <p:ext uri="{BB962C8B-B14F-4D97-AF65-F5344CB8AC3E}">
        <p14:creationId xmlns:p14="http://schemas.microsoft.com/office/powerpoint/2010/main" val="34430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</m:t>
                          </m:r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794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$6454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299395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39778" y="1089992"/>
            <a:ext cx="13362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8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2283018"/>
            <a:ext cx="6095238" cy="4571429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92" y="2283018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6" name="圖片 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403" y="372291"/>
            <a:ext cx="5400040" cy="2293620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11430326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95787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62" y="370373"/>
            <a:ext cx="5400040" cy="229362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5409785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075246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513874" y="311894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33687" y="3353435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766969" y="3993345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354590" y="302730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33687" y="522427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695278" y="574338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489497" y="5428153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091190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69311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7129687" y="3363258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862969" y="39925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45059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7129687" y="523409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791278" y="5753207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585497" y="543797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11187190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065311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5247" y="323049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0566412" y="2913957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46418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087000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637385" y="561927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286805" y="580338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321324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678415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7476431" y="148192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0566412" y="148609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8046418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10087000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7637385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10286805" y="148364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8321324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9678415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7829935" y="336325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856617" y="3632981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650504" y="552967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5938351" y="1572577"/>
            <a:ext cx="678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701731"/>
          </a:xfrm>
        </p:spPr>
        <p:txBody>
          <a:bodyPr/>
          <a:lstStyle/>
          <a:p>
            <a:r>
              <a:rPr lang="en-US" altLang="zh-TW" dirty="0"/>
              <a:t>Pushover Method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2010" y="3440133"/>
            <a:ext cx="895238" cy="19142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118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037874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347733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120912"/>
              </p:ext>
            </p:extLst>
          </p:nvPr>
        </p:nvGraphicFramePr>
        <p:xfrm>
          <a:off x="4221671" y="3421587"/>
          <a:ext cx="161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0" name="Equation" r:id="rId6" imgW="1612800" imgH="787320" progId="Equation.DSMT4">
                  <p:embed/>
                </p:oleObj>
              </mc:Choice>
              <mc:Fallback>
                <p:oleObj name="Equation" r:id="rId6" imgW="1612800" imgH="787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21671" y="3421587"/>
                        <a:ext cx="1612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65746" y="2721935"/>
            <a:ext cx="882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ATC-40</a:t>
            </a:r>
            <a:endParaRPr lang="en-US" altLang="zh-TW" dirty="0"/>
          </a:p>
        </p:txBody>
      </p:sp>
      <p:sp>
        <p:nvSpPr>
          <p:cNvPr id="14" name="矩形 13"/>
          <p:cNvSpPr/>
          <p:nvPr/>
        </p:nvSpPr>
        <p:spPr>
          <a:xfrm>
            <a:off x="7549118" y="2726441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Modal Pushover Analysis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93C97C3-A73C-4CB3-84A6-CCE439A5CE3F}"/>
              </a:ext>
            </a:extLst>
          </p:cNvPr>
          <p:cNvCxnSpPr>
            <a:cxnSpLocks/>
          </p:cNvCxnSpPr>
          <p:nvPr/>
        </p:nvCxnSpPr>
        <p:spPr>
          <a:xfrm flipV="1">
            <a:off x="5604735" y="4114675"/>
            <a:ext cx="0" cy="414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97416E-D5F9-4730-B7DB-D24404E0DB3F}"/>
              </a:ext>
            </a:extLst>
          </p:cNvPr>
          <p:cNvSpPr txBox="1"/>
          <p:nvPr/>
        </p:nvSpPr>
        <p:spPr>
          <a:xfrm>
            <a:off x="5483472" y="4539307"/>
            <a:ext cx="14612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 Shape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0B65C-C600-4C5A-9301-4882E6B52FA9}"/>
              </a:ext>
            </a:extLst>
          </p:cNvPr>
          <p:cNvCxnSpPr/>
          <p:nvPr/>
        </p:nvCxnSpPr>
        <p:spPr>
          <a:xfrm flipV="1">
            <a:off x="5314106" y="4114675"/>
            <a:ext cx="0" cy="104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EDB3F8-275A-4BC6-9F95-CCAC05F92E85}"/>
              </a:ext>
            </a:extLst>
          </p:cNvPr>
          <p:cNvSpPr txBox="1"/>
          <p:nvPr/>
        </p:nvSpPr>
        <p:spPr>
          <a:xfrm>
            <a:off x="5174428" y="5310256"/>
            <a:ext cx="15911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Effective Mass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" y="1528826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0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1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2360250" y="1559049"/>
            <a:ext cx="1374735" cy="428066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梁用鋼量圖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39788" y="1132477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39788" y="1559902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0" name="物件 29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2131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2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30" name="物件 29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9993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3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31" name="物件 30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1033687" y="259851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766969" y="3748792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354590" y="2272393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33687" y="4469357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695278" y="498846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489497" y="4673237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40493" y="2577253"/>
            <a:ext cx="494363" cy="115027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48986" y="2240494"/>
            <a:ext cx="361507" cy="1476399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73164" y="4923383"/>
            <a:ext cx="776829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4164870" y="5121928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749993" y="5245380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Inverted Triangle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DD331BB-AE46-49D1-B0D8-0266D14A48B2}"/>
              </a:ext>
            </a:extLst>
          </p:cNvPr>
          <p:cNvSpPr txBox="1"/>
          <p:nvPr/>
        </p:nvSpPr>
        <p:spPr>
          <a:xfrm>
            <a:off x="4871946" y="1011265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DBEEC7-D29A-46B4-A81E-1296E287A0E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903" y="2138632"/>
            <a:ext cx="5470500" cy="4102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1A08FE6-A02F-4638-8727-4A97E383C8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689" y="2138632"/>
            <a:ext cx="5470500" cy="4102000"/>
          </a:xfrm>
          <a:prstGeom prst="rect">
            <a:avLst/>
          </a:prstGeom>
        </p:spPr>
      </p:pic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072678"/>
              </p:ext>
            </p:extLst>
          </p:nvPr>
        </p:nvGraphicFramePr>
        <p:xfrm>
          <a:off x="8312448" y="363928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2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12448" y="363928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977568"/>
              </p:ext>
            </p:extLst>
          </p:nvPr>
        </p:nvGraphicFramePr>
        <p:xfrm>
          <a:off x="7867948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3" name="Equation" r:id="rId7" imgW="888840" imgH="241200" progId="Equation.DSMT4">
                  <p:embed/>
                </p:oleObj>
              </mc:Choice>
              <mc:Fallback>
                <p:oleObj name="Equation" r:id="rId7" imgW="8888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67948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493921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602856"/>
              </p:ext>
            </p:extLst>
          </p:nvPr>
        </p:nvGraphicFramePr>
        <p:xfrm>
          <a:off x="2545969" y="388058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4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45969" y="388058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618890"/>
              </p:ext>
            </p:extLst>
          </p:nvPr>
        </p:nvGraphicFramePr>
        <p:xfrm>
          <a:off x="2191544" y="279159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5" name="Equation" r:id="rId11" imgW="888840" imgH="241200" progId="Equation.DSMT4">
                  <p:embed/>
                </p:oleObj>
              </mc:Choice>
              <mc:Fallback>
                <p:oleObj name="Equation" r:id="rId11" imgW="8888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91544" y="279159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7921256" y="934706"/>
            <a:ext cx="1834798" cy="42742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7921256" y="934706"/>
            <a:ext cx="677430" cy="42742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MMC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3217" y="2578864"/>
            <a:ext cx="6059512" cy="3336136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90892" cy="701731"/>
          </a:xfrm>
        </p:spPr>
        <p:txBody>
          <a:bodyPr/>
          <a:lstStyle/>
          <a:p>
            <a:r>
              <a:rPr lang="en-US" altLang="zh-TW" dirty="0"/>
              <a:t>Without Gravity Load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8463518" y="2131394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32164" y="1524253"/>
            <a:ext cx="146270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3072809" y="3721395"/>
            <a:ext cx="0" cy="81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81" y="2487363"/>
            <a:ext cx="5958249" cy="115925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4764559"/>
            <a:ext cx="5954231" cy="10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92387D3-562A-4947-A602-76F903B0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690" y="2092775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193588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537" y="198153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81803" y="1181059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391231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30279" y="2565508"/>
            <a:ext cx="245483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Time History Spectrum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30279" y="2943919"/>
            <a:ext cx="162801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DBE Spectrum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030279" y="3337809"/>
            <a:ext cx="1682512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MCE Spectrum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585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1731463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C23460-5720-418D-B728-408FA678E478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9B904C-DD52-4EDB-A29D-ECFCB2E54432}"/>
              </a:ext>
            </a:extLst>
          </p:cNvPr>
          <p:cNvSpPr txBox="1"/>
          <p:nvPr/>
        </p:nvSpPr>
        <p:spPr>
          <a:xfrm>
            <a:off x="8352897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15BBC5-E15F-4EE0-8E37-ECF09299D031}"/>
              </a:ext>
            </a:extLst>
          </p:cNvPr>
          <p:cNvSpPr txBox="1"/>
          <p:nvPr/>
        </p:nvSpPr>
        <p:spPr>
          <a:xfrm>
            <a:off x="3642558" y="934706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921256" y="934706"/>
            <a:ext cx="605294" cy="46166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換圖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6" y="1738782"/>
            <a:ext cx="6095238" cy="45714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8783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C8D3AF-AA01-482C-AF71-B959E3460BF2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FA0318-F72B-48C2-9270-1CE1391178F8}"/>
              </a:ext>
            </a:extLst>
          </p:cNvPr>
          <p:cNvSpPr txBox="1"/>
          <p:nvPr/>
        </p:nvSpPr>
        <p:spPr>
          <a:xfrm>
            <a:off x="8354421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9B428B-F827-4359-ADD3-FEB47895EE94}"/>
              </a:ext>
            </a:extLst>
          </p:cNvPr>
          <p:cNvSpPr txBox="1"/>
          <p:nvPr/>
        </p:nvSpPr>
        <p:spPr>
          <a:xfrm>
            <a:off x="3933014" y="952659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921256" y="934706"/>
            <a:ext cx="605294" cy="46166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換圖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8" y="3441423"/>
            <a:ext cx="6092456" cy="321688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4" y="3441423"/>
            <a:ext cx="6092456" cy="318721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6156251" cy="32145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-5353"/>
            <a:ext cx="6049929" cy="32681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-2" y="-394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-3941"/>
            <a:ext cx="184762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-2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190693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921256" y="934706"/>
            <a:ext cx="605294" cy="46166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換圖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19" y="114916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31513"/>
              </p:ext>
            </p:extLst>
          </p:nvPr>
        </p:nvGraphicFramePr>
        <p:xfrm>
          <a:off x="1948832" y="547512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" name="Equation" r:id="rId5" imgW="203040" imgH="609480" progId="Equation.DSMT4">
                  <p:embed/>
                </p:oleObj>
              </mc:Choice>
              <mc:Fallback>
                <p:oleObj name="Equation" r:id="rId5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832" y="547512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882413"/>
              </p:ext>
            </p:extLst>
          </p:nvPr>
        </p:nvGraphicFramePr>
        <p:xfrm>
          <a:off x="2322131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131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406501"/>
              </p:ext>
            </p:extLst>
          </p:nvPr>
        </p:nvGraphicFramePr>
        <p:xfrm>
          <a:off x="1749993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49993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5638496" y="2156406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5638496" y="1650261"/>
            <a:ext cx="133466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924820"/>
              </p:ext>
            </p:extLst>
          </p:nvPr>
        </p:nvGraphicFramePr>
        <p:xfrm>
          <a:off x="4097228" y="547512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" name="Equation" r:id="rId5" imgW="203040" imgH="609480" progId="Equation.DSMT4">
                  <p:embed/>
                </p:oleObj>
              </mc:Choice>
              <mc:Fallback>
                <p:oleObj name="Equation" r:id="rId5" imgW="203040" imgH="6094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FB3098C-1B69-4828-AC3D-0BDAAE42C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7228" y="547512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932854"/>
              </p:ext>
            </p:extLst>
          </p:nvPr>
        </p:nvGraphicFramePr>
        <p:xfrm>
          <a:off x="3740514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40514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126720"/>
              </p:ext>
            </p:extLst>
          </p:nvPr>
        </p:nvGraphicFramePr>
        <p:xfrm>
          <a:off x="4321428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1428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342468" y="221105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788234" y="28558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280159" y="187898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45313" y="4379007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684902" y="451480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489497" y="430109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786273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786273" y="4877982"/>
            <a:ext cx="3486275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SEAOC2000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7F8EF5-0936-476D-B299-BDB0EB43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1" y="0"/>
            <a:ext cx="4572763" cy="34295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01942D-03DF-4223-ACD7-4399DDCE6D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2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960E616-8955-4BEC-86A3-128FDDDB041A}"/>
              </a:ext>
            </a:extLst>
          </p:cNvPr>
          <p:cNvSpPr txBox="1"/>
          <p:nvPr/>
        </p:nvSpPr>
        <p:spPr>
          <a:xfrm>
            <a:off x="1754862" y="928625"/>
            <a:ext cx="261546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755"/>
            <a:ext cx="6095238" cy="457142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895434" y="1731754"/>
            <a:ext cx="49789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Log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7921256" y="934706"/>
            <a:ext cx="1670970" cy="42742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VS</a:t>
            </a: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PUSHOVER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69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Condition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altLang="zh-TW" dirty="0"/>
              <a:t>Long Span</a:t>
            </a:r>
          </a:p>
          <a:p>
            <a:r>
              <a:rPr lang="fr-FR" altLang="zh-TW" dirty="0"/>
              <a:t>Low Seismic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232764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Construction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Today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or Future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200956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Verification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Capacity Close To Tradition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2568" y="1731618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366254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378954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334754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898169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712495" y="2841308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7907" y="2408535"/>
            <a:ext cx="133466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439350"/>
              </p:ext>
            </p:extLst>
          </p:nvPr>
        </p:nvGraphicFramePr>
        <p:xfrm>
          <a:off x="8563659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63659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489366"/>
              </p:ext>
            </p:extLst>
          </p:nvPr>
        </p:nvGraphicFramePr>
        <p:xfrm>
          <a:off x="7521212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21212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142604"/>
              </p:ext>
            </p:extLst>
          </p:nvPr>
        </p:nvGraphicFramePr>
        <p:xfrm>
          <a:off x="7208889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08889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920946"/>
              </p:ext>
            </p:extLst>
          </p:nvPr>
        </p:nvGraphicFramePr>
        <p:xfrm>
          <a:off x="5380540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80540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863920"/>
              </p:ext>
            </p:extLst>
          </p:nvPr>
        </p:nvGraphicFramePr>
        <p:xfrm>
          <a:off x="6802643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2643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8706937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706937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 smtClean="0"/>
              <a:t>Method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8604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26762" y="1565914"/>
            <a:ext cx="401167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542700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5" name="Equation" r:id="rId5" imgW="2997000" imgH="863280" progId="Equation.DSMT4">
                  <p:embed/>
                </p:oleObj>
              </mc:Choice>
              <mc:Fallback>
                <p:oleObj name="Equation" r:id="rId5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6" name="Equation" r:id="rId7" imgW="2654280" imgH="1015920" progId="Equation.DSMT4">
                  <p:embed/>
                </p:oleObj>
              </mc:Choice>
              <mc:Fallback>
                <p:oleObj name="Equation" r:id="rId7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8333" y="6136149"/>
            <a:ext cx="145488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Min: 2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7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007444" y="4734072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</a:rPr>
              <a:t>-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12420</TotalTime>
  <Words>1035</Words>
  <Application>Microsoft Office PowerPoint</Application>
  <PresentationFormat>寬螢幕</PresentationFormat>
  <Paragraphs>498</Paragraphs>
  <Slides>54</Slides>
  <Notes>27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4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686</cp:revision>
  <dcterms:created xsi:type="dcterms:W3CDTF">2015-10-12T10:51:44Z</dcterms:created>
  <dcterms:modified xsi:type="dcterms:W3CDTF">2019-06-02T07:13:32Z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